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3" r:id="rId2"/>
    <p:sldId id="257" r:id="rId3"/>
    <p:sldId id="259" r:id="rId4"/>
    <p:sldId id="260" r:id="rId5"/>
    <p:sldId id="258"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66"/>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608AFA-1BE3-4DE1-8949-99BA334652CD}"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5C4B0C-6A74-4507-9F5B-D2AF6DEA2FB2}" type="slidenum">
              <a:rPr lang="en-IN" smtClean="0"/>
              <a:t>‹#›</a:t>
            </a:fld>
            <a:endParaRPr lang="en-IN"/>
          </a:p>
        </p:txBody>
      </p:sp>
    </p:spTree>
    <p:extLst>
      <p:ext uri="{BB962C8B-B14F-4D97-AF65-F5344CB8AC3E}">
        <p14:creationId xmlns:p14="http://schemas.microsoft.com/office/powerpoint/2010/main" val="225345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608AFA-1BE3-4DE1-8949-99BA334652CD}"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5C4B0C-6A74-4507-9F5B-D2AF6DEA2FB2}" type="slidenum">
              <a:rPr lang="en-IN" smtClean="0"/>
              <a:t>‹#›</a:t>
            </a:fld>
            <a:endParaRPr lang="en-IN"/>
          </a:p>
        </p:txBody>
      </p:sp>
    </p:spTree>
    <p:extLst>
      <p:ext uri="{BB962C8B-B14F-4D97-AF65-F5344CB8AC3E}">
        <p14:creationId xmlns:p14="http://schemas.microsoft.com/office/powerpoint/2010/main" val="4162356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608AFA-1BE3-4DE1-8949-99BA334652CD}"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5C4B0C-6A74-4507-9F5B-D2AF6DEA2FB2}" type="slidenum">
              <a:rPr lang="en-IN" smtClean="0"/>
              <a:t>‹#›</a:t>
            </a:fld>
            <a:endParaRPr lang="en-IN"/>
          </a:p>
        </p:txBody>
      </p:sp>
    </p:spTree>
    <p:extLst>
      <p:ext uri="{BB962C8B-B14F-4D97-AF65-F5344CB8AC3E}">
        <p14:creationId xmlns:p14="http://schemas.microsoft.com/office/powerpoint/2010/main" val="997364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0608AFA-1BE3-4DE1-8949-99BA334652CD}"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65C4B0C-6A74-4507-9F5B-D2AF6DEA2FB2}" type="slidenum">
              <a:rPr lang="en-IN" smtClean="0"/>
              <a:t>‹#›</a:t>
            </a:fld>
            <a:endParaRPr lang="en-IN"/>
          </a:p>
        </p:txBody>
      </p:sp>
    </p:spTree>
    <p:extLst>
      <p:ext uri="{BB962C8B-B14F-4D97-AF65-F5344CB8AC3E}">
        <p14:creationId xmlns:p14="http://schemas.microsoft.com/office/powerpoint/2010/main" val="3447209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0608AFA-1BE3-4DE1-8949-99BA334652CD}" type="datetimeFigureOut">
              <a:rPr lang="en-IN" smtClean="0"/>
              <a:t>20-07-2022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65C4B0C-6A74-4507-9F5B-D2AF6DEA2FB2}" type="slidenum">
              <a:rPr lang="en-IN" smtClean="0"/>
              <a:t>‹#›</a:t>
            </a:fld>
            <a:endParaRPr lang="en-IN"/>
          </a:p>
        </p:txBody>
      </p:sp>
    </p:spTree>
    <p:extLst>
      <p:ext uri="{BB962C8B-B14F-4D97-AF65-F5344CB8AC3E}">
        <p14:creationId xmlns:p14="http://schemas.microsoft.com/office/powerpoint/2010/main" val="1528322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608AFA-1BE3-4DE1-8949-99BA334652CD}" type="datetimeFigureOut">
              <a:rPr lang="en-IN" smtClean="0"/>
              <a:t>20-07-2022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65C4B0C-6A74-4507-9F5B-D2AF6DEA2FB2}" type="slidenum">
              <a:rPr lang="en-IN" smtClean="0"/>
              <a:t>‹#›</a:t>
            </a:fld>
            <a:endParaRPr lang="en-IN"/>
          </a:p>
        </p:txBody>
      </p:sp>
    </p:spTree>
    <p:extLst>
      <p:ext uri="{BB962C8B-B14F-4D97-AF65-F5344CB8AC3E}">
        <p14:creationId xmlns:p14="http://schemas.microsoft.com/office/powerpoint/2010/main" val="474360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608AFA-1BE3-4DE1-8949-99BA334652CD}" type="datetimeFigureOut">
              <a:rPr lang="en-IN" smtClean="0"/>
              <a:t>20-07-2022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65C4B0C-6A74-4507-9F5B-D2AF6DEA2FB2}" type="slidenum">
              <a:rPr lang="en-IN" smtClean="0"/>
              <a:t>‹#›</a:t>
            </a:fld>
            <a:endParaRPr lang="en-IN"/>
          </a:p>
        </p:txBody>
      </p:sp>
    </p:spTree>
    <p:extLst>
      <p:ext uri="{BB962C8B-B14F-4D97-AF65-F5344CB8AC3E}">
        <p14:creationId xmlns:p14="http://schemas.microsoft.com/office/powerpoint/2010/main" val="2569795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0608AFA-1BE3-4DE1-8949-99BA334652CD}"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65C4B0C-6A74-4507-9F5B-D2AF6DEA2FB2}" type="slidenum">
              <a:rPr lang="en-IN" smtClean="0"/>
              <a:t>‹#›</a:t>
            </a:fld>
            <a:endParaRPr lang="en-IN"/>
          </a:p>
        </p:txBody>
      </p:sp>
    </p:spTree>
    <p:extLst>
      <p:ext uri="{BB962C8B-B14F-4D97-AF65-F5344CB8AC3E}">
        <p14:creationId xmlns:p14="http://schemas.microsoft.com/office/powerpoint/2010/main" val="299312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0608AFA-1BE3-4DE1-8949-99BA334652CD}"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65C4B0C-6A74-4507-9F5B-D2AF6DEA2FB2}" type="slidenum">
              <a:rPr lang="en-IN" smtClean="0"/>
              <a:t>‹#›</a:t>
            </a:fld>
            <a:endParaRPr lang="en-IN"/>
          </a:p>
        </p:txBody>
      </p:sp>
    </p:spTree>
    <p:extLst>
      <p:ext uri="{BB962C8B-B14F-4D97-AF65-F5344CB8AC3E}">
        <p14:creationId xmlns:p14="http://schemas.microsoft.com/office/powerpoint/2010/main" val="417360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608AFA-1BE3-4DE1-8949-99BA334652CD}"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5C4B0C-6A74-4507-9F5B-D2AF6DEA2FB2}" type="slidenum">
              <a:rPr lang="en-IN" smtClean="0"/>
              <a:t>‹#›</a:t>
            </a:fld>
            <a:endParaRPr lang="en-IN"/>
          </a:p>
        </p:txBody>
      </p:sp>
    </p:spTree>
    <p:extLst>
      <p:ext uri="{BB962C8B-B14F-4D97-AF65-F5344CB8AC3E}">
        <p14:creationId xmlns:p14="http://schemas.microsoft.com/office/powerpoint/2010/main" val="1127285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608AFA-1BE3-4DE1-8949-99BA334652CD}"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5C4B0C-6A74-4507-9F5B-D2AF6DEA2FB2}"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4376692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608AFA-1BE3-4DE1-8949-99BA334652CD}"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5C4B0C-6A74-4507-9F5B-D2AF6DEA2FB2}" type="slidenum">
              <a:rPr lang="en-IN" smtClean="0"/>
              <a:t>‹#›</a:t>
            </a:fld>
            <a:endParaRPr lang="en-IN"/>
          </a:p>
        </p:txBody>
      </p:sp>
    </p:spTree>
    <p:extLst>
      <p:ext uri="{BB962C8B-B14F-4D97-AF65-F5344CB8AC3E}">
        <p14:creationId xmlns:p14="http://schemas.microsoft.com/office/powerpoint/2010/main" val="10302297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608AFA-1BE3-4DE1-8949-99BA334652CD}"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5C4B0C-6A74-4507-9F5B-D2AF6DEA2FB2}"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898672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608AFA-1BE3-4DE1-8949-99BA334652CD}"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5C4B0C-6A74-4507-9F5B-D2AF6DEA2FB2}" type="slidenum">
              <a:rPr lang="en-IN" smtClean="0"/>
              <a:t>‹#›</a:t>
            </a:fld>
            <a:endParaRPr lang="en-IN"/>
          </a:p>
        </p:txBody>
      </p:sp>
    </p:spTree>
    <p:extLst>
      <p:ext uri="{BB962C8B-B14F-4D97-AF65-F5344CB8AC3E}">
        <p14:creationId xmlns:p14="http://schemas.microsoft.com/office/powerpoint/2010/main" val="756583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608AFA-1BE3-4DE1-8949-99BA334652CD}"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5C4B0C-6A74-4507-9F5B-D2AF6DEA2FB2}" type="slidenum">
              <a:rPr lang="en-IN" smtClean="0"/>
              <a:t>‹#›</a:t>
            </a:fld>
            <a:endParaRPr lang="en-IN"/>
          </a:p>
        </p:txBody>
      </p:sp>
    </p:spTree>
    <p:extLst>
      <p:ext uri="{BB962C8B-B14F-4D97-AF65-F5344CB8AC3E}">
        <p14:creationId xmlns:p14="http://schemas.microsoft.com/office/powerpoint/2010/main" val="1911496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608AFA-1BE3-4DE1-8949-99BA334652CD}"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5C4B0C-6A74-4507-9F5B-D2AF6DEA2FB2}" type="slidenum">
              <a:rPr lang="en-IN" smtClean="0"/>
              <a:t>‹#›</a:t>
            </a:fld>
            <a:endParaRPr lang="en-IN"/>
          </a:p>
        </p:txBody>
      </p:sp>
    </p:spTree>
    <p:extLst>
      <p:ext uri="{BB962C8B-B14F-4D97-AF65-F5344CB8AC3E}">
        <p14:creationId xmlns:p14="http://schemas.microsoft.com/office/powerpoint/2010/main" val="1542948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0608AFA-1BE3-4DE1-8949-99BA334652CD}" type="datetimeFigureOut">
              <a:rPr lang="en-IN" smtClean="0"/>
              <a:t>20-07-2022</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65C4B0C-6A74-4507-9F5B-D2AF6DEA2FB2}" type="slidenum">
              <a:rPr lang="en-IN" smtClean="0"/>
              <a:t>‹#›</a:t>
            </a:fld>
            <a:endParaRPr lang="en-IN"/>
          </a:p>
        </p:txBody>
      </p:sp>
    </p:spTree>
    <p:extLst>
      <p:ext uri="{BB962C8B-B14F-4D97-AF65-F5344CB8AC3E}">
        <p14:creationId xmlns:p14="http://schemas.microsoft.com/office/powerpoint/2010/main" val="35210885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drishtiias.com/images/uploads/363image1.webp"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BE832-935A-4C35-4D24-87993DD382E8}"/>
              </a:ext>
            </a:extLst>
          </p:cNvPr>
          <p:cNvSpPr>
            <a:spLocks noGrp="1"/>
          </p:cNvSpPr>
          <p:nvPr>
            <p:ph type="title" idx="4294967295"/>
          </p:nvPr>
        </p:nvSpPr>
        <p:spPr>
          <a:xfrm>
            <a:off x="0" y="365125"/>
            <a:ext cx="10515600" cy="1325563"/>
          </a:xfrm>
        </p:spPr>
        <p:txBody>
          <a:bodyPr/>
          <a:lstStyle/>
          <a:p>
            <a:r>
              <a:rPr lang="en-US" dirty="0"/>
              <a:t>                     NDMA SDMA DDMA</a:t>
            </a:r>
            <a:endParaRPr lang="en-IN" dirty="0"/>
          </a:p>
        </p:txBody>
      </p:sp>
      <p:sp>
        <p:nvSpPr>
          <p:cNvPr id="4" name="TextBox 3">
            <a:extLst>
              <a:ext uri="{FF2B5EF4-FFF2-40B4-BE49-F238E27FC236}">
                <a16:creationId xmlns:a16="http://schemas.microsoft.com/office/drawing/2014/main" id="{FA2D8385-D472-E6C6-4995-0226CEC73205}"/>
              </a:ext>
            </a:extLst>
          </p:cNvPr>
          <p:cNvSpPr txBox="1"/>
          <p:nvPr/>
        </p:nvSpPr>
        <p:spPr>
          <a:xfrm>
            <a:off x="281354" y="1871003"/>
            <a:ext cx="10761784" cy="3193366"/>
          </a:xfrm>
          <a:prstGeom prst="rect">
            <a:avLst/>
          </a:prstGeom>
          <a:noFill/>
        </p:spPr>
        <p:txBody>
          <a:bodyPr wrap="square" rtlCol="0">
            <a:spAutoFit/>
          </a:bodyPr>
          <a:lstStyle/>
          <a:p>
            <a:endParaRPr lang="en-IN" dirty="0"/>
          </a:p>
        </p:txBody>
      </p:sp>
    </p:spTree>
    <p:extLst>
      <p:ext uri="{BB962C8B-B14F-4D97-AF65-F5344CB8AC3E}">
        <p14:creationId xmlns:p14="http://schemas.microsoft.com/office/powerpoint/2010/main" val="4247531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B4B8A0-68C8-ACBF-18AD-891C353E4052}"/>
              </a:ext>
            </a:extLst>
          </p:cNvPr>
          <p:cNvSpPr txBox="1"/>
          <p:nvPr/>
        </p:nvSpPr>
        <p:spPr>
          <a:xfrm>
            <a:off x="1234440" y="815926"/>
            <a:ext cx="7445326" cy="4801314"/>
          </a:xfrm>
          <a:prstGeom prst="rect">
            <a:avLst/>
          </a:prstGeom>
          <a:noFill/>
        </p:spPr>
        <p:txBody>
          <a:bodyPr wrap="square">
            <a:spAutoFit/>
          </a:bodyPr>
          <a:lstStyle/>
          <a:p>
            <a:pPr algn="l"/>
            <a:r>
              <a:rPr lang="en-US" sz="2000" b="1" i="0" dirty="0">
                <a:solidFill>
                  <a:srgbClr val="191919"/>
                </a:solidFill>
                <a:effectLst/>
                <a:latin typeface="Roboto" panose="02000000000000000000" pitchFamily="2" charset="0"/>
              </a:rPr>
              <a:t>Evolution of NDMA</a:t>
            </a:r>
          </a:p>
          <a:p>
            <a:pPr algn="l">
              <a:buFont typeface="Arial" panose="020B0604020202020204" pitchFamily="34" charset="0"/>
              <a:buChar char="•"/>
            </a:pPr>
            <a:r>
              <a:rPr lang="en-US" b="1" i="0" dirty="0">
                <a:solidFill>
                  <a:srgbClr val="474747"/>
                </a:solidFill>
                <a:effectLst/>
                <a:latin typeface="Roboto" panose="02000000000000000000" pitchFamily="2" charset="0"/>
              </a:rPr>
              <a:t>In recognition of the importance of Disaster Management as a national priority, the Government of India set up a High-Powered Committee (HPC) in August 1999 and a National Committee after the Gujarat earthquake (2001), for making recommendations on the preparation of Disaster Management plans and suggesting effective mitigation mechanisms.</a:t>
            </a:r>
          </a:p>
          <a:p>
            <a:pPr algn="l">
              <a:buFont typeface="Arial" panose="020B0604020202020204" pitchFamily="34" charset="0"/>
              <a:buChar char="•"/>
            </a:pPr>
            <a:r>
              <a:rPr lang="en-US" b="1" i="0" dirty="0">
                <a:solidFill>
                  <a:srgbClr val="474747"/>
                </a:solidFill>
                <a:effectLst/>
                <a:latin typeface="Roboto" panose="02000000000000000000" pitchFamily="2" charset="0"/>
              </a:rPr>
              <a:t>The Tenth Five-Year Plan document also had, for the first time, a detailed chapter on Disaster Management. The Twelfth Finance Commission was also mandated to review the financial arrangements for Disaster Management.</a:t>
            </a:r>
          </a:p>
          <a:p>
            <a:pPr algn="l">
              <a:buFont typeface="Arial" panose="020B0604020202020204" pitchFamily="34" charset="0"/>
              <a:buChar char="•"/>
            </a:pPr>
            <a:r>
              <a:rPr lang="en-US" b="1" i="0" dirty="0">
                <a:solidFill>
                  <a:srgbClr val="474747"/>
                </a:solidFill>
                <a:effectLst/>
                <a:latin typeface="Roboto" panose="02000000000000000000" pitchFamily="2" charset="0"/>
              </a:rPr>
              <a:t>On 23 December 2005, the Government of India enacted the Disaster Management Act, which envisaged the creation of NDMA, headed by the Prime Minister, and State Disaster Management Authorities (SDMAs) headed by respective Chief Ministers, to spearhead and implement a holistic and integrated approach to Disaster Management in India.</a:t>
            </a:r>
          </a:p>
        </p:txBody>
      </p:sp>
    </p:spTree>
    <p:extLst>
      <p:ext uri="{BB962C8B-B14F-4D97-AF65-F5344CB8AC3E}">
        <p14:creationId xmlns:p14="http://schemas.microsoft.com/office/powerpoint/2010/main" val="1775192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A9A9E4B-0F5C-7A49-27D5-3FA04825617E}"/>
              </a:ext>
            </a:extLst>
          </p:cNvPr>
          <p:cNvSpPr txBox="1"/>
          <p:nvPr/>
        </p:nvSpPr>
        <p:spPr>
          <a:xfrm>
            <a:off x="1519311" y="661182"/>
            <a:ext cx="7628205" cy="4401205"/>
          </a:xfrm>
          <a:prstGeom prst="rect">
            <a:avLst/>
          </a:prstGeom>
          <a:noFill/>
        </p:spPr>
        <p:txBody>
          <a:bodyPr wrap="square">
            <a:spAutoFit/>
          </a:bodyPr>
          <a:lstStyle/>
          <a:p>
            <a:pPr algn="l"/>
            <a:r>
              <a:rPr lang="en-US" sz="2000" b="1" i="0" dirty="0">
                <a:solidFill>
                  <a:srgbClr val="191919"/>
                </a:solidFill>
                <a:effectLst/>
                <a:latin typeface="Roboto" panose="02000000000000000000" pitchFamily="2" charset="0"/>
              </a:rPr>
              <a:t>Institutional Framework for Disaster Management in India</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The Disaster Management Act, 2005 has provided the legal and institutional framework for disaster management in India at the national, state and district levels.</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In the federal polity of India, the primary responsibility of Disaster management vests with the state government.</a:t>
            </a:r>
            <a:br>
              <a:rPr lang="en-US" sz="2000" b="1" i="0" dirty="0">
                <a:solidFill>
                  <a:srgbClr val="474747"/>
                </a:solidFill>
                <a:effectLst/>
                <a:latin typeface="Roboto" panose="02000000000000000000" pitchFamily="2" charset="0"/>
              </a:rPr>
            </a:br>
            <a:endParaRPr lang="en-US" sz="2000" b="1" i="0" dirty="0">
              <a:solidFill>
                <a:srgbClr val="474747"/>
              </a:solidFill>
              <a:effectLst/>
              <a:latin typeface="Roboto" panose="02000000000000000000" pitchFamily="2" charset="0"/>
            </a:endParaRPr>
          </a:p>
          <a:p>
            <a:pPr marL="742950" lvl="1" indent="-285750" algn="l">
              <a:buFont typeface="Arial" panose="020B0604020202020204" pitchFamily="34" charset="0"/>
              <a:buChar char="•"/>
            </a:pPr>
            <a:r>
              <a:rPr lang="en-US" sz="2000" b="1" i="0" dirty="0">
                <a:solidFill>
                  <a:srgbClr val="474747"/>
                </a:solidFill>
                <a:effectLst/>
                <a:latin typeface="Roboto" panose="02000000000000000000" pitchFamily="2" charset="0"/>
              </a:rPr>
              <a:t>The central government lays down the plans, policies and guidelines and provides technical, financial and logistical support while the district administration carries out most of the operations in collaboration with central and state level agencies.</a:t>
            </a:r>
          </a:p>
          <a:p>
            <a:br>
              <a:rPr lang="en-US" sz="2000" b="1" i="0" u="none" strike="noStrike" dirty="0">
                <a:solidFill>
                  <a:srgbClr val="FF5353"/>
                </a:solidFill>
                <a:effectLst/>
                <a:latin typeface="Roboto" panose="02000000000000000000" pitchFamily="2" charset="0"/>
                <a:hlinkClick r:id="rId2"/>
              </a:rPr>
            </a:br>
            <a:endParaRPr lang="en-IN" sz="2000" b="1" dirty="0"/>
          </a:p>
        </p:txBody>
      </p:sp>
    </p:spTree>
    <p:extLst>
      <p:ext uri="{BB962C8B-B14F-4D97-AF65-F5344CB8AC3E}">
        <p14:creationId xmlns:p14="http://schemas.microsoft.com/office/powerpoint/2010/main" val="3649224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9CA50A-6B63-A37A-D9F0-9F4F70F53EB6}"/>
              </a:ext>
            </a:extLst>
          </p:cNvPr>
          <p:cNvSpPr txBox="1"/>
          <p:nvPr/>
        </p:nvSpPr>
        <p:spPr>
          <a:xfrm>
            <a:off x="914400" y="365760"/>
            <a:ext cx="9523828" cy="5324535"/>
          </a:xfrm>
          <a:prstGeom prst="rect">
            <a:avLst/>
          </a:prstGeom>
          <a:noFill/>
        </p:spPr>
        <p:txBody>
          <a:bodyPr wrap="square">
            <a:spAutoFit/>
          </a:bodyPr>
          <a:lstStyle/>
          <a:p>
            <a:pPr algn="l">
              <a:buFont typeface="Arial" panose="020B0604020202020204" pitchFamily="34" charset="0"/>
              <a:buChar char="•"/>
            </a:pPr>
            <a:r>
              <a:rPr lang="en-US" sz="2000" b="1" i="0" dirty="0">
                <a:solidFill>
                  <a:srgbClr val="474747"/>
                </a:solidFill>
                <a:effectLst/>
                <a:latin typeface="Roboto" panose="02000000000000000000" pitchFamily="2" charset="0"/>
              </a:rPr>
              <a:t>National Executive Committee (NEC)</a:t>
            </a:r>
            <a:br>
              <a:rPr lang="en-US" sz="2000" b="1" i="0" dirty="0">
                <a:solidFill>
                  <a:srgbClr val="474747"/>
                </a:solidFill>
                <a:effectLst/>
                <a:latin typeface="Roboto" panose="02000000000000000000" pitchFamily="2" charset="0"/>
              </a:rPr>
            </a:br>
            <a:endParaRPr lang="en-US" sz="2000" b="1" i="0" dirty="0">
              <a:solidFill>
                <a:srgbClr val="474747"/>
              </a:solidFill>
              <a:effectLst/>
              <a:latin typeface="Roboto" panose="02000000000000000000" pitchFamily="2" charset="0"/>
            </a:endParaRPr>
          </a:p>
          <a:p>
            <a:pPr marL="742950" lvl="1" indent="-285750" algn="l">
              <a:buFont typeface="Arial" panose="020B0604020202020204" pitchFamily="34" charset="0"/>
              <a:buChar char="•"/>
            </a:pPr>
            <a:r>
              <a:rPr lang="en-US" sz="2000" b="1" i="0" dirty="0">
                <a:solidFill>
                  <a:srgbClr val="474747"/>
                </a:solidFill>
                <a:effectLst/>
                <a:latin typeface="Roboto" panose="02000000000000000000" pitchFamily="2" charset="0"/>
              </a:rPr>
              <a:t>A National Executive Committee is constituted under Section 8 of DM Act, 2005 to assist the National Authority in the performance of its functions.</a:t>
            </a:r>
          </a:p>
          <a:p>
            <a:pPr marL="742950" lvl="1" indent="-285750" algn="l">
              <a:buFont typeface="Arial" panose="020B0604020202020204" pitchFamily="34" charset="0"/>
              <a:buChar char="•"/>
            </a:pPr>
            <a:r>
              <a:rPr lang="en-US" sz="2000" b="1" i="0" dirty="0">
                <a:solidFill>
                  <a:srgbClr val="474747"/>
                </a:solidFill>
                <a:effectLst/>
                <a:latin typeface="Roboto" panose="02000000000000000000" pitchFamily="2" charset="0"/>
              </a:rPr>
              <a:t>Union Home secretary is its ex-officio chairperson.</a:t>
            </a:r>
          </a:p>
          <a:p>
            <a:pPr marL="742950" lvl="1" indent="-285750" algn="l">
              <a:buFont typeface="Arial" panose="020B0604020202020204" pitchFamily="34" charset="0"/>
              <a:buChar char="•"/>
            </a:pPr>
            <a:r>
              <a:rPr lang="en-US" sz="2000" b="1" i="0" dirty="0">
                <a:solidFill>
                  <a:srgbClr val="474747"/>
                </a:solidFill>
                <a:effectLst/>
                <a:latin typeface="Roboto" panose="02000000000000000000" pitchFamily="2" charset="0"/>
              </a:rPr>
              <a:t>NEC has been given the responsibility to act as the coordinating and monitoring body for disaster management, to prepare a National Plan, monitor the implementation of National Policy etc.</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National Institute of Disaster Management (NIDM)</a:t>
            </a:r>
            <a:br>
              <a:rPr lang="en-US" sz="2000" b="1" i="0" dirty="0">
                <a:solidFill>
                  <a:srgbClr val="474747"/>
                </a:solidFill>
                <a:effectLst/>
                <a:latin typeface="Roboto" panose="02000000000000000000" pitchFamily="2" charset="0"/>
              </a:rPr>
            </a:br>
            <a:endParaRPr lang="en-US" sz="2000" b="1" i="0" dirty="0">
              <a:solidFill>
                <a:srgbClr val="474747"/>
              </a:solidFill>
              <a:effectLst/>
              <a:latin typeface="Roboto" panose="02000000000000000000" pitchFamily="2" charset="0"/>
            </a:endParaRPr>
          </a:p>
          <a:p>
            <a:pPr marL="742950" lvl="1" indent="-285750" algn="l">
              <a:buFont typeface="Arial" panose="020B0604020202020204" pitchFamily="34" charset="0"/>
              <a:buChar char="•"/>
            </a:pPr>
            <a:r>
              <a:rPr lang="en-US" sz="2000" b="1" i="0" dirty="0">
                <a:solidFill>
                  <a:srgbClr val="474747"/>
                </a:solidFill>
                <a:effectLst/>
                <a:latin typeface="Roboto" panose="02000000000000000000" pitchFamily="2" charset="0"/>
              </a:rPr>
              <a:t>NIDM has the mandate of human resource development and capacity building for disaster management within the broad policies and guidelines laid down by the NDMA.</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National Disaster response force (NDRF)</a:t>
            </a:r>
            <a:br>
              <a:rPr lang="en-US" sz="2000" b="1" i="0" dirty="0">
                <a:solidFill>
                  <a:srgbClr val="474747"/>
                </a:solidFill>
                <a:effectLst/>
                <a:latin typeface="Roboto" panose="02000000000000000000" pitchFamily="2" charset="0"/>
              </a:rPr>
            </a:br>
            <a:endParaRPr lang="en-US" sz="2000" b="1" i="0" dirty="0">
              <a:solidFill>
                <a:srgbClr val="474747"/>
              </a:solidFill>
              <a:effectLst/>
              <a:latin typeface="Roboto" panose="02000000000000000000" pitchFamily="2" charset="0"/>
            </a:endParaRPr>
          </a:p>
          <a:p>
            <a:pPr marL="742950" lvl="1" indent="-285750" algn="l">
              <a:buFont typeface="Arial" panose="020B0604020202020204" pitchFamily="34" charset="0"/>
              <a:buChar char="•"/>
            </a:pPr>
            <a:r>
              <a:rPr lang="en-US" sz="2000" b="1" i="0" dirty="0">
                <a:solidFill>
                  <a:srgbClr val="474747"/>
                </a:solidFill>
                <a:effectLst/>
                <a:latin typeface="Roboto" panose="02000000000000000000" pitchFamily="2" charset="0"/>
              </a:rPr>
              <a:t>NDRF is the specialized force for disaster response which works under the overall supervision and control of NDMA.</a:t>
            </a:r>
          </a:p>
        </p:txBody>
      </p:sp>
    </p:spTree>
    <p:extLst>
      <p:ext uri="{BB962C8B-B14F-4D97-AF65-F5344CB8AC3E}">
        <p14:creationId xmlns:p14="http://schemas.microsoft.com/office/powerpoint/2010/main" val="3616280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501308-114E-5F2D-8066-20EAC6500EBF}"/>
              </a:ext>
            </a:extLst>
          </p:cNvPr>
          <p:cNvSpPr txBox="1"/>
          <p:nvPr/>
        </p:nvSpPr>
        <p:spPr>
          <a:xfrm>
            <a:off x="1336431" y="703385"/>
            <a:ext cx="7811085" cy="4401205"/>
          </a:xfrm>
          <a:prstGeom prst="rect">
            <a:avLst/>
          </a:prstGeom>
          <a:noFill/>
        </p:spPr>
        <p:txBody>
          <a:bodyPr wrap="square">
            <a:spAutoFit/>
          </a:bodyPr>
          <a:lstStyle/>
          <a:p>
            <a:pPr algn="l"/>
            <a:r>
              <a:rPr lang="en-US" sz="2000" b="1" i="0" dirty="0">
                <a:solidFill>
                  <a:srgbClr val="191919"/>
                </a:solidFill>
                <a:effectLst/>
                <a:latin typeface="Roboto" panose="02000000000000000000" pitchFamily="2" charset="0"/>
              </a:rPr>
              <a:t>Functions and Responsibilities of NDMA</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Approve the National Disaster Plan</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Lay down policies on disaster management</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Approve plans prepared by Ministries or Departments of the Central Government in accordance with National Plan</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Lay down guidelines to be followed by State Authorities in drawing up State Plan</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Lay down guidelines to be followed by different Ministries or Departments of Central Government for purpose of integrating measures for disaster prevention or mitigation of its effects in their development plans and projects</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Coordinate enforcement and implementation of disaster management policy and plan</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Recommend provision of funds for the purpose of mitigation</a:t>
            </a:r>
          </a:p>
        </p:txBody>
      </p:sp>
    </p:spTree>
    <p:extLst>
      <p:ext uri="{BB962C8B-B14F-4D97-AF65-F5344CB8AC3E}">
        <p14:creationId xmlns:p14="http://schemas.microsoft.com/office/powerpoint/2010/main" val="3876439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D48E35-79A0-59D9-06CC-B7F27A859297}"/>
              </a:ext>
            </a:extLst>
          </p:cNvPr>
          <p:cNvSpPr txBox="1"/>
          <p:nvPr/>
        </p:nvSpPr>
        <p:spPr>
          <a:xfrm>
            <a:off x="1223889" y="717452"/>
            <a:ext cx="7923627" cy="4708981"/>
          </a:xfrm>
          <a:prstGeom prst="rect">
            <a:avLst/>
          </a:prstGeom>
          <a:noFill/>
        </p:spPr>
        <p:txBody>
          <a:bodyPr wrap="square">
            <a:spAutoFit/>
          </a:bodyPr>
          <a:lstStyle/>
          <a:p>
            <a:pPr algn="l">
              <a:buFont typeface="Arial" panose="020B0604020202020204" pitchFamily="34" charset="0"/>
              <a:buChar char="•"/>
            </a:pPr>
            <a:r>
              <a:rPr lang="en-US" sz="2000" b="1" i="0" dirty="0">
                <a:solidFill>
                  <a:srgbClr val="474747"/>
                </a:solidFill>
                <a:effectLst/>
                <a:latin typeface="Roboto" panose="02000000000000000000" pitchFamily="2" charset="0"/>
              </a:rPr>
              <a:t>State Disaster Management Authority (SDMA)</a:t>
            </a:r>
            <a:br>
              <a:rPr lang="en-US" sz="2000" b="1" i="0" dirty="0">
                <a:solidFill>
                  <a:srgbClr val="474747"/>
                </a:solidFill>
                <a:effectLst/>
                <a:latin typeface="Roboto" panose="02000000000000000000" pitchFamily="2" charset="0"/>
              </a:rPr>
            </a:br>
            <a:endParaRPr lang="en-US" sz="2000" b="1" i="0" dirty="0">
              <a:solidFill>
                <a:srgbClr val="474747"/>
              </a:solidFill>
              <a:effectLst/>
              <a:latin typeface="Roboto" panose="02000000000000000000" pitchFamily="2" charset="0"/>
            </a:endParaRPr>
          </a:p>
          <a:p>
            <a:pPr marL="742950" lvl="1" indent="-285750" algn="l">
              <a:buFont typeface="Arial" panose="020B0604020202020204" pitchFamily="34" charset="0"/>
              <a:buChar char="•"/>
            </a:pPr>
            <a:r>
              <a:rPr lang="en-US" sz="2000" b="1" i="0" dirty="0">
                <a:solidFill>
                  <a:srgbClr val="474747"/>
                </a:solidFill>
                <a:effectLst/>
                <a:latin typeface="Roboto" panose="02000000000000000000" pitchFamily="2" charset="0"/>
              </a:rPr>
              <a:t>Headed by Chief Minister of the respective state, SDMA lays down the policies and plans for disaster management in the state.</a:t>
            </a:r>
          </a:p>
          <a:p>
            <a:pPr marL="742950" lvl="1" indent="-285750" algn="l">
              <a:buFont typeface="Arial" panose="020B0604020202020204" pitchFamily="34" charset="0"/>
              <a:buChar char="•"/>
            </a:pPr>
            <a:r>
              <a:rPr lang="en-US" sz="2000" b="1" i="0" dirty="0">
                <a:solidFill>
                  <a:srgbClr val="474747"/>
                </a:solidFill>
                <a:effectLst/>
                <a:latin typeface="Roboto" panose="02000000000000000000" pitchFamily="2" charset="0"/>
              </a:rPr>
              <a:t>It is responsible to coordinate the implementation of the state Plan, recommend provision of funds for mitigation and preparedness measures and review the developmental plans of the different departments of the state to ensure integration of prevention, preparedness and mitigation measures.</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State Executive Committee (SEC)- Headed by the Chief Secretary of the state, SEC has the responsibility for coordinating and monitoring the implementation of the National Policy, the National Plan and the State Plan as provided under the DM Act.</a:t>
            </a:r>
          </a:p>
        </p:txBody>
      </p:sp>
    </p:spTree>
    <p:extLst>
      <p:ext uri="{BB962C8B-B14F-4D97-AF65-F5344CB8AC3E}">
        <p14:creationId xmlns:p14="http://schemas.microsoft.com/office/powerpoint/2010/main" val="3346725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8FD5F0-F6E2-2BC7-1357-A41490BB43BC}"/>
              </a:ext>
            </a:extLst>
          </p:cNvPr>
          <p:cNvSpPr txBox="1"/>
          <p:nvPr/>
        </p:nvSpPr>
        <p:spPr>
          <a:xfrm>
            <a:off x="1280160" y="337625"/>
            <a:ext cx="7867356" cy="5632311"/>
          </a:xfrm>
          <a:prstGeom prst="rect">
            <a:avLst/>
          </a:prstGeom>
          <a:noFill/>
        </p:spPr>
        <p:txBody>
          <a:bodyPr wrap="square">
            <a:spAutoFit/>
          </a:bodyPr>
          <a:lstStyle/>
          <a:p>
            <a:pPr algn="just"/>
            <a:r>
              <a:rPr lang="en-US" sz="2000" b="1" i="0" dirty="0">
                <a:solidFill>
                  <a:srgbClr val="474747"/>
                </a:solidFill>
                <a:effectLst/>
                <a:latin typeface="Roboto" panose="02000000000000000000" pitchFamily="2" charset="0"/>
              </a:rPr>
              <a:t>District Disaster Management Authority (DDMA)</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Section 25 of the DM Act provides for constitution of DDMA for every district of a state.</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The District Magistrate/ District Collector/Deputy Commissioner heads the Authority as Chairperson besides an elected representative of the local authority as Co-Chairperson except in the tribal areas where the Chief Executive Member of the District Council of Autonomous District is designated as Co-Chairperson.</a:t>
            </a:r>
            <a:br>
              <a:rPr lang="en-US" sz="2000" b="1" i="0" dirty="0">
                <a:solidFill>
                  <a:srgbClr val="474747"/>
                </a:solidFill>
                <a:effectLst/>
                <a:latin typeface="Roboto" panose="02000000000000000000" pitchFamily="2" charset="0"/>
              </a:rPr>
            </a:br>
            <a:endParaRPr lang="en-US" sz="2000" b="1" i="0" dirty="0">
              <a:solidFill>
                <a:srgbClr val="474747"/>
              </a:solidFill>
              <a:effectLst/>
              <a:latin typeface="Roboto" panose="02000000000000000000" pitchFamily="2" charset="0"/>
            </a:endParaRPr>
          </a:p>
          <a:p>
            <a:pPr marL="742950" lvl="1" indent="-285750" algn="l">
              <a:buFont typeface="Arial" panose="020B0604020202020204" pitchFamily="34" charset="0"/>
              <a:buChar char="•"/>
            </a:pPr>
            <a:r>
              <a:rPr lang="en-US" sz="2000" b="1" i="0" dirty="0">
                <a:solidFill>
                  <a:srgbClr val="474747"/>
                </a:solidFill>
                <a:effectLst/>
                <a:latin typeface="Roboto" panose="02000000000000000000" pitchFamily="2" charset="0"/>
              </a:rPr>
              <a:t>Further in district, where Zila Parishad exists, its Chairperson shall be the Co-Chairperson of DDMA.</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The District Authority is responsible for planning, coordination and implementation of disaster management and to take such measures for disaster management as provided in the guidelines.</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The District Authority also has the power to examine the construction in any area in the district to enforce the safety standards and to arrange for relief measures and respond to the disaster at the district level.</a:t>
            </a:r>
          </a:p>
        </p:txBody>
      </p:sp>
    </p:spTree>
    <p:extLst>
      <p:ext uri="{BB962C8B-B14F-4D97-AF65-F5344CB8AC3E}">
        <p14:creationId xmlns:p14="http://schemas.microsoft.com/office/powerpoint/2010/main" val="50954567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21</TotalTime>
  <Words>756</Words>
  <Application>Microsoft Office PowerPoint</Application>
  <PresentationFormat>Widescreen</PresentationFormat>
  <Paragraphs>36</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Roboto</vt:lpstr>
      <vt:lpstr>Trebuchet MS</vt:lpstr>
      <vt:lpstr>Wingdings 3</vt:lpstr>
      <vt:lpstr>Facet</vt:lpstr>
      <vt:lpstr>                     NDMA SDMA DDMA</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VIMMI</dc:creator>
  <cp:lastModifiedBy>VIMMI</cp:lastModifiedBy>
  <cp:revision>7</cp:revision>
  <dcterms:created xsi:type="dcterms:W3CDTF">2022-07-06T07:16:14Z</dcterms:created>
  <dcterms:modified xsi:type="dcterms:W3CDTF">2022-07-20T07:09:23Z</dcterms:modified>
</cp:coreProperties>
</file>